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7" r:id="rId3"/>
    <p:sldId id="268" r:id="rId4"/>
    <p:sldId id="292" r:id="rId5"/>
    <p:sldId id="293" r:id="rId6"/>
    <p:sldId id="299" r:id="rId7"/>
    <p:sldId id="294" r:id="rId8"/>
    <p:sldId id="298" r:id="rId9"/>
    <p:sldId id="30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-772160" y="2757481"/>
            <a:ext cx="741335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0" y="168398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08810623-70AB-A04C-8733-0CBFF4AF7BA4}"/>
              </a:ext>
            </a:extLst>
          </p:cNvPr>
          <p:cNvSpPr/>
          <p:nvPr/>
        </p:nvSpPr>
        <p:spPr>
          <a:xfrm>
            <a:off x="9999648" y="-277898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Jade et 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E5BF62-F467-A8FB-779C-16156994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30165">
            <a:off x="568945" y="1232141"/>
            <a:ext cx="5657850" cy="4286250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AFDC7F4E-1D29-C2AA-ADAB-274C0BB67747}"/>
              </a:ext>
            </a:extLst>
          </p:cNvPr>
          <p:cNvSpPr/>
          <p:nvPr/>
        </p:nvSpPr>
        <p:spPr>
          <a:xfrm>
            <a:off x="5996608" y="3203159"/>
            <a:ext cx="7030720" cy="274414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Entrée manuelle 12">
            <a:extLst>
              <a:ext uri="{FF2B5EF4-FFF2-40B4-BE49-F238E27FC236}">
                <a16:creationId xmlns:a16="http://schemas.microsoft.com/office/drawing/2014/main" id="{611AAD0C-39F7-8976-C13C-0F225C2A12D8}"/>
              </a:ext>
            </a:extLst>
          </p:cNvPr>
          <p:cNvSpPr/>
          <p:nvPr/>
        </p:nvSpPr>
        <p:spPr>
          <a:xfrm rot="21438108">
            <a:off x="-30480" y="4648426"/>
            <a:ext cx="13319760" cy="2368785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6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L’histoire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/>
        </p:nvSpPr>
        <p:spPr>
          <a:xfrm>
            <a:off x="1358460" y="1664563"/>
            <a:ext cx="9269767" cy="4583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Aujourd’hui, Augustin décide d’écrire une lettre à Jade pour lui expliquer tout ce qu’il a pu faire et ce qu’il prévoit encore de faire.</a:t>
            </a:r>
          </a:p>
          <a:p>
            <a:pPr marL="0" indent="0">
              <a:buNone/>
            </a:pPr>
            <a:endParaRPr lang="fr-FR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Jade, elle, doit sérieusement étudier son emploi du temps si elle veut pouvoir tout faire.</a:t>
            </a:r>
          </a:p>
          <a:p>
            <a:pPr marL="0" indent="0">
              <a:buNone/>
            </a:pP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Augustin ne s’attend pas à recevoir une carte postale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393" y="196543"/>
            <a:ext cx="9875520" cy="13563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7030A0"/>
                </a:solidFill>
              </a:rPr>
              <a:t>Le planning du camping de Jade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62D59CF-1C50-4117-8F04-B3D90D5A10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788" y="1524000"/>
            <a:ext cx="5829212" cy="468149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636786B-3ADB-4DEC-A2B0-8CA194B0FB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306" y="2867488"/>
            <a:ext cx="5800059" cy="38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49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EDB4E-44DC-4C22-B11B-A43828B41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317081"/>
            <a:ext cx="9875520" cy="13563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7030A0"/>
                </a:solidFill>
              </a:rPr>
              <a:t>Le planning de Jade</a:t>
            </a:r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DEBE751D-01F5-4DE3-ADD4-63E83D4D0A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3515" y="1591323"/>
            <a:ext cx="1811518" cy="1837677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0B6B7F-99AA-42C8-89ED-06D61313D676}"/>
              </a:ext>
            </a:extLst>
          </p:cNvPr>
          <p:cNvSpPr txBox="1"/>
          <p:nvPr/>
        </p:nvSpPr>
        <p:spPr>
          <a:xfrm>
            <a:off x="995070" y="1317138"/>
            <a:ext cx="974091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21:</a:t>
            </a:r>
          </a:p>
          <a:p>
            <a:pPr marL="45720" indent="0">
              <a:buFont typeface="Arial" pitchFamily="34" charset="0"/>
              <a:buNone/>
            </a:pP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Réponds aux questions.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Dans combien de temps commencent les activités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À quelle heure se termine le cyclo tour ?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Combien de temps dure l’activité piscine « tente»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Peut-on faire frisbee si on a fait la rando des champs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Combien de temps dure le film « le camping de la rivière » ?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Quel film est le plus court au cinéma 2 ? 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À quelle heure se termine le film « French </a:t>
            </a:r>
            <a:r>
              <a:rPr lang="fr-FR" sz="2800" dirty="0" err="1"/>
              <a:t>Holidays</a:t>
            </a:r>
            <a:r>
              <a:rPr lang="fr-FR" sz="2800" dirty="0"/>
              <a:t> » ?</a:t>
            </a:r>
          </a:p>
          <a:p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ABD7D81-083B-4FFC-9573-3DCE5590EB7C}"/>
              </a:ext>
            </a:extLst>
          </p:cNvPr>
          <p:cNvCxnSpPr>
            <a:cxnSpLocks/>
          </p:cNvCxnSpPr>
          <p:nvPr/>
        </p:nvCxnSpPr>
        <p:spPr>
          <a:xfrm flipV="1">
            <a:off x="10349274" y="2059619"/>
            <a:ext cx="206276" cy="45054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77DF717-5BA6-458F-BE48-00AC3A14DB48}"/>
              </a:ext>
            </a:extLst>
          </p:cNvPr>
          <p:cNvCxnSpPr>
            <a:cxnSpLocks/>
          </p:cNvCxnSpPr>
          <p:nvPr/>
        </p:nvCxnSpPr>
        <p:spPr>
          <a:xfrm flipV="1">
            <a:off x="9756559" y="2510161"/>
            <a:ext cx="592715" cy="5615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20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CEB37-EB46-4313-9F7E-B4AA9C54F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13360"/>
            <a:ext cx="9875520" cy="135636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rgbClr val="7030A0"/>
                </a:solidFill>
              </a:rPr>
              <a:t>Augustin écrit une carte à Jade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F076AD-6A76-4A59-A912-98F8A8D77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2057400"/>
            <a:ext cx="5720080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22:</a:t>
            </a:r>
          </a:p>
          <a:p>
            <a:pPr marL="45720" lvl="0" indent="0">
              <a:buNone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Écris une carte postale à Jade </a:t>
            </a:r>
          </a:p>
          <a:p>
            <a:pPr marL="45720" lvl="0" indent="0">
              <a:buNone/>
            </a:pPr>
            <a:r>
              <a:rPr lang="fr-F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la part d’Augustin.</a:t>
            </a:r>
          </a:p>
          <a:p>
            <a:pPr marL="45720" lvl="0" indent="0">
              <a:buNone/>
            </a:pPr>
            <a:r>
              <a:rPr lang="fr-FR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Aide: il peut raconter</a:t>
            </a:r>
            <a:r>
              <a:rPr lang="fr-FR" i="1" dirty="0">
                <a:solidFill>
                  <a:srgbClr val="7030A0"/>
                </a:solidFill>
              </a:rPr>
              <a:t> sa visite au palais du facteur Cheval en utilisant les verbes  : choisir – construire – décorer – assembler – bâtir – prendre </a:t>
            </a:r>
          </a:p>
          <a:p>
            <a:pPr marL="45720" indent="0">
              <a:buNone/>
            </a:pPr>
            <a:r>
              <a:rPr lang="fr-FR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peut raconter</a:t>
            </a:r>
            <a:r>
              <a:rPr lang="fr-FR" i="1" dirty="0">
                <a:solidFill>
                  <a:srgbClr val="7030A0"/>
                </a:solidFill>
              </a:rPr>
              <a:t> ensuite ce qu’il a prévu de faire cet après-midi en utilisant les verbes : faire – aller – nager – mettre – finir – voir </a:t>
            </a:r>
            <a:endParaRPr lang="fr-FR" i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3CEFF8E-9B30-1205-A1CA-F4B46D82A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078" y="2254807"/>
            <a:ext cx="5365337" cy="34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575B13-038D-49C0-AB5E-7009F0455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06" y="204084"/>
            <a:ext cx="11203387" cy="135636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Jade apprend un nouveau jeu : l’</a:t>
            </a:r>
            <a:r>
              <a:rPr lang="fr-FR" dirty="0" err="1">
                <a:solidFill>
                  <a:srgbClr val="7030A0"/>
                </a:solidFill>
              </a:rPr>
              <a:t>ultimate</a:t>
            </a:r>
            <a:r>
              <a:rPr lang="fr-FR" dirty="0">
                <a:solidFill>
                  <a:srgbClr val="7030A0"/>
                </a:solidFill>
              </a:rPr>
              <a:t> frisbee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315" y="1828801"/>
            <a:ext cx="10264697" cy="3962400"/>
          </a:xfrm>
        </p:spPr>
        <p:txBody>
          <a:bodyPr>
            <a:normAutofit/>
          </a:bodyPr>
          <a:lstStyle/>
          <a:p>
            <a:pPr marL="45720" indent="0" fontAlgn="base">
              <a:buNone/>
            </a:pPr>
            <a:endParaRPr lang="fr-FR" sz="2000" b="1" dirty="0"/>
          </a:p>
          <a:p>
            <a:pPr fontAlgn="base"/>
            <a:r>
              <a:rPr lang="fr-FR" sz="2800" b="1" dirty="0"/>
              <a:t>Pour jouer à l’</a:t>
            </a:r>
            <a:r>
              <a:rPr lang="fr-FR" sz="2800" b="1" dirty="0" err="1"/>
              <a:t>Ultimate</a:t>
            </a:r>
            <a:r>
              <a:rPr lang="fr-FR" sz="2800" b="1" dirty="0"/>
              <a:t> Frisbee il vous faut :</a:t>
            </a:r>
            <a:endParaRPr lang="fr-FR" sz="2800" dirty="0"/>
          </a:p>
          <a:p>
            <a:pPr marL="45720" lv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800" dirty="0"/>
              <a:t>Un disque qu’on appelle communément frisbee.</a:t>
            </a:r>
          </a:p>
          <a:p>
            <a:pPr marL="45720" lv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rgbClr val="0070C0"/>
                </a:solidFill>
              </a:rPr>
              <a:t>Assez de joueurs pour former deux équipes de 5 ou 6.</a:t>
            </a:r>
          </a:p>
          <a:p>
            <a:pPr marL="45720" lv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rgbClr val="0070C0"/>
                </a:solidFill>
              </a:rPr>
              <a:t>Délimiter le terrain. Un terrain plat et rectangulaire. </a:t>
            </a:r>
          </a:p>
          <a:p>
            <a:pPr marL="45720" lv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800" dirty="0">
                <a:solidFill>
                  <a:srgbClr val="0070C0"/>
                </a:solidFill>
              </a:rPr>
              <a:t>À savoir qu’en intérieur l’</a:t>
            </a:r>
            <a:r>
              <a:rPr lang="fr-FR" sz="2800" dirty="0" err="1">
                <a:solidFill>
                  <a:srgbClr val="0070C0"/>
                </a:solidFill>
              </a:rPr>
              <a:t>ultimate</a:t>
            </a:r>
            <a:r>
              <a:rPr lang="fr-FR" sz="2800" dirty="0">
                <a:solidFill>
                  <a:srgbClr val="0070C0"/>
                </a:solidFill>
              </a:rPr>
              <a:t> se joue généralement sur un terrain de handball à 5 contre 5.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902ED71-AE0D-4E84-89B1-2C76DB1B7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3164" y="1560444"/>
            <a:ext cx="2654529" cy="176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3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19" y="389614"/>
            <a:ext cx="11656381" cy="6401803"/>
          </a:xfrm>
        </p:spPr>
        <p:txBody>
          <a:bodyPr>
            <a:normAutofit/>
          </a:bodyPr>
          <a:lstStyle/>
          <a:p>
            <a:pPr fontAlgn="base"/>
            <a:r>
              <a:rPr lang="fr-FR" b="1" dirty="0"/>
              <a:t>Comment jouer à l’</a:t>
            </a:r>
            <a:r>
              <a:rPr lang="fr-FR" b="1" dirty="0" err="1"/>
              <a:t>Ultimate</a:t>
            </a:r>
            <a:r>
              <a:rPr lang="fr-FR" b="1" dirty="0"/>
              <a:t> :</a:t>
            </a:r>
            <a:endParaRPr lang="fr-FR" dirty="0"/>
          </a:p>
          <a:p>
            <a:pPr marL="4572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dirty="0"/>
              <a:t>	</a:t>
            </a:r>
            <a:r>
              <a:rPr lang="fr-FR" sz="2400" dirty="0"/>
              <a:t>Le terrain est </a:t>
            </a:r>
            <a:r>
              <a:rPr lang="fr-FR" sz="2400" b="1" dirty="0">
                <a:solidFill>
                  <a:srgbClr val="00B050"/>
                </a:solidFill>
              </a:rPr>
              <a:t>divisé</a:t>
            </a:r>
            <a:r>
              <a:rPr lang="fr-FR" sz="2400" dirty="0"/>
              <a:t> en deux </a:t>
            </a:r>
            <a:r>
              <a:rPr lang="fr-FR" sz="2400" b="1" dirty="0">
                <a:solidFill>
                  <a:srgbClr val="00B050"/>
                </a:solidFill>
              </a:rPr>
              <a:t>moitiés</a:t>
            </a:r>
            <a:r>
              <a:rPr lang="fr-FR" sz="2400" dirty="0"/>
              <a:t> égales. Derrière les lignes de fond se situe ce qu’on appelle la zone d’en-but. Ç’est dans ces zones que chaque équipe marque ses points. </a:t>
            </a:r>
          </a:p>
          <a:p>
            <a:pPr marL="4572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400" dirty="0"/>
              <a:t>Le but pour les deux équipes est d’attraper le frisbee dans l’en-but </a:t>
            </a:r>
            <a:r>
              <a:rPr lang="fr-FR" sz="2400" b="1" dirty="0">
                <a:solidFill>
                  <a:srgbClr val="FF0000"/>
                </a:solidFill>
              </a:rPr>
              <a:t>adverse</a:t>
            </a:r>
            <a:r>
              <a:rPr lang="fr-FR" sz="2400" dirty="0"/>
              <a:t>, pour marquer des points.</a:t>
            </a:r>
          </a:p>
          <a:p>
            <a:pPr marL="4572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400" dirty="0"/>
              <a:t>	L’engagement se fait au </a:t>
            </a:r>
            <a:r>
              <a:rPr lang="fr-FR" sz="2400" b="1" dirty="0">
                <a:solidFill>
                  <a:srgbClr val="00B050"/>
                </a:solidFill>
              </a:rPr>
              <a:t>milieu</a:t>
            </a:r>
            <a:r>
              <a:rPr lang="fr-FR" sz="2400" dirty="0"/>
              <a:t> du terrain et par une équipe tirée au sort </a:t>
            </a:r>
            <a:r>
              <a:rPr lang="fr-FR" sz="2400" b="1" dirty="0">
                <a:solidFill>
                  <a:srgbClr val="00B050"/>
                </a:solidFill>
              </a:rPr>
              <a:t>au préalable</a:t>
            </a:r>
            <a:r>
              <a:rPr lang="fr-FR" sz="2400" dirty="0"/>
              <a:t>. À  l’engagement chaque équipe doit être dans sa moitié de terrain. Une fois le disque lancé vers un </a:t>
            </a:r>
            <a:r>
              <a:rPr lang="fr-FR" sz="2400" b="1" dirty="0">
                <a:solidFill>
                  <a:srgbClr val="FF0000"/>
                </a:solidFill>
              </a:rPr>
              <a:t>coéquipier</a:t>
            </a:r>
            <a:r>
              <a:rPr lang="fr-FR" sz="2400" dirty="0"/>
              <a:t>, les joueurs </a:t>
            </a:r>
            <a:r>
              <a:rPr lang="fr-FR" sz="2400" b="1" dirty="0">
                <a:solidFill>
                  <a:srgbClr val="00B050"/>
                </a:solidFill>
              </a:rPr>
              <a:t>se répartissent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dirty="0"/>
              <a:t>sur le terrain pour </a:t>
            </a:r>
            <a:r>
              <a:rPr lang="fr-FR" sz="2400" b="1" dirty="0">
                <a:solidFill>
                  <a:srgbClr val="00B050"/>
                </a:solidFill>
              </a:rPr>
              <a:t>essayer</a:t>
            </a:r>
            <a:r>
              <a:rPr lang="fr-FR" sz="2400" dirty="0"/>
              <a:t> d’attraper le disque dans l’en-but.</a:t>
            </a:r>
            <a:br>
              <a:rPr lang="fr-FR" sz="2400" dirty="0"/>
            </a:br>
            <a:r>
              <a:rPr lang="fr-FR" sz="2400" dirty="0"/>
              <a:t>Le joueur en possession du disque ne peut ni courir ni marcher et il a 10 secondes pour relancer le disque. Il peut </a:t>
            </a:r>
            <a:r>
              <a:rPr lang="fr-FR" sz="2400" b="1" dirty="0">
                <a:solidFill>
                  <a:srgbClr val="00B050"/>
                </a:solidFill>
              </a:rPr>
              <a:t>lancer</a:t>
            </a:r>
            <a:r>
              <a:rPr lang="fr-FR" sz="2400" dirty="0"/>
              <a:t> le frisbee dans </a:t>
            </a:r>
            <a:r>
              <a:rPr lang="fr-FR" sz="2400" b="1" dirty="0">
                <a:solidFill>
                  <a:srgbClr val="FF0000"/>
                </a:solidFill>
              </a:rPr>
              <a:t>n’importe quelle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direction. C’est </a:t>
            </a:r>
            <a:r>
              <a:rPr lang="fr-FR" sz="2400" b="1" dirty="0">
                <a:solidFill>
                  <a:srgbClr val="FF0000"/>
                </a:solidFill>
              </a:rPr>
              <a:t>le défenseur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/>
              <a:t>qui compte </a:t>
            </a:r>
            <a:r>
              <a:rPr lang="fr-FR" sz="2400" b="1" dirty="0">
                <a:solidFill>
                  <a:srgbClr val="FF0000"/>
                </a:solidFill>
              </a:rPr>
              <a:t>à voix haute</a:t>
            </a:r>
            <a:r>
              <a:rPr lang="fr-FR" sz="2400" dirty="0"/>
              <a:t> les 10 secondes et il est le seul à pouvoir </a:t>
            </a:r>
            <a:r>
              <a:rPr lang="fr-FR" sz="2400" dirty="0">
                <a:solidFill>
                  <a:schemeClr val="bg2">
                    <a:lumMod val="25000"/>
                  </a:schemeClr>
                </a:solidFill>
              </a:rPr>
              <a:t>contrer</a:t>
            </a:r>
            <a:r>
              <a:rPr lang="fr-FR" sz="2400" dirty="0"/>
              <a:t> le joueur en possession du disque.</a:t>
            </a:r>
          </a:p>
          <a:p>
            <a:pPr marL="4572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491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22859A-5E7E-45D3-91D4-D874C64DC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926" y="599440"/>
            <a:ext cx="10309086" cy="5890137"/>
          </a:xfrm>
        </p:spPr>
        <p:txBody>
          <a:bodyPr>
            <a:normAutofit/>
          </a:bodyPr>
          <a:lstStyle/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23:</a:t>
            </a:r>
          </a:p>
          <a:p>
            <a:pPr marL="4572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fr-FR" sz="2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BC5C8A2-E7A7-F4BF-7FDB-2C39F9FFD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15" y="1233703"/>
            <a:ext cx="8451897" cy="50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470</Words>
  <Application>Microsoft Office PowerPoint</Application>
  <PresentationFormat>Grand écran</PresentationFormat>
  <Paragraphs>36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Corbel</vt:lpstr>
      <vt:lpstr>Thème Office</vt:lpstr>
      <vt:lpstr>Base</vt:lpstr>
      <vt:lpstr>Les vacances de Jade et Augustin</vt:lpstr>
      <vt:lpstr>L’histoire</vt:lpstr>
      <vt:lpstr>Le planning du camping de Jade </vt:lpstr>
      <vt:lpstr>Le planning de Jade</vt:lpstr>
      <vt:lpstr>Augustin écrit une carte à Jade</vt:lpstr>
      <vt:lpstr>Jade apprend un nouveau jeu : l’ultimate frisbee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28</cp:revision>
  <dcterms:created xsi:type="dcterms:W3CDTF">2021-06-27T12:28:36Z</dcterms:created>
  <dcterms:modified xsi:type="dcterms:W3CDTF">2022-07-02T10:15:09Z</dcterms:modified>
</cp:coreProperties>
</file>